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0" r:id="rId4"/>
    <p:sldId id="262" r:id="rId5"/>
    <p:sldId id="274" r:id="rId6"/>
    <p:sldId id="286" r:id="rId7"/>
    <p:sldId id="283" r:id="rId8"/>
    <p:sldId id="279" r:id="rId9"/>
    <p:sldId id="280" r:id="rId10"/>
    <p:sldId id="275" r:id="rId11"/>
    <p:sldId id="287" r:id="rId12"/>
    <p:sldId id="284" r:id="rId13"/>
    <p:sldId id="285" r:id="rId14"/>
    <p:sldId id="29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iederike Wenisch" initials="F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5283" autoAdjust="0"/>
  </p:normalViewPr>
  <p:slideViewPr>
    <p:cSldViewPr snapToGrid="0">
      <p:cViewPr varScale="1">
        <p:scale>
          <a:sx n="114" d="100"/>
          <a:sy n="114" d="100"/>
        </p:scale>
        <p:origin x="71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09:36:55.554" idx="1">
    <p:pos x="10" y="10"/>
    <p:text>Klärung des Arbeitsblattes</p:text>
    <p:extLst>
      <p:ext uri="{C676402C-5697-4E1C-873F-D02D1690AC5C}">
        <p15:threadingInfo xmlns:p15="http://schemas.microsoft.com/office/powerpoint/2012/main" timeZoneBias="-120"/>
      </p:ext>
    </p:extLst>
  </p:cm>
  <p:cm authorId="1" dt="2018-08-22T09:37:52.367" idx="2">
    <p:pos x="10" y="146"/>
    <p:text>Schaut euch das Bild genau an und begründet eure Zuordnung!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22T09:38:08.203" idx="3">
    <p:pos x="10" y="10"/>
    <p:text>Schaut euch in der Moschee um. Besonders die Gebetsräume sind interessant, um eure Frage zu beantworten. Nutzt dieses Arbeitsblatt, um euch wichtige Notizen zu machen.</p:text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8-18T19:32:47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1 508 1792,'1'-6'125,"2"-8"106,-2 10-115,1 1 37,1 0 12,0 1 41,0 1 45,1 1 54,5-1 40,0-1-81,1-1-69,0-1-55,2-2-27,22-13 73,-22 11-75,-4 3-1,-1 1 42,16-11 51,-1-1-50,0-1-41,-1-2-35,16-16 2,44-52 36,-57 60-29,0 1 54,7-6 17,56-59 229,-56 63-194,1 1 70,-32 27-261,0 0 0,1 0 0,-1 0-1,0-1 1,0 1 0,0 0 0,1 0-1,-1 0 1,0 0 0,0-1 0,0 1-1,1 0 1,-1 0 0,0 0 0,0 0-1,1 0 1,-1 0 0,0 0 0,1 0-1,-1 0 1,0 0 0,0 0 0,1 0-1,-1 0 1,0 0 0,0 0 0,1 0-1,-1 0 1,0 0 0,1 0 0,-1 0-1,0 0 1,0 0 0,1 1 0,-1-1-1,0 0 0,2 12 25,-7 22 6,4-28-28,-1 10-68,0 0-117,0 0-99,0-1-79,0 4-202,1 36-1218,2-32 1088,0-12 427,0 0 34,1 0 43,-1 1 47,0-7-258,0 4-118,-1-9 516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2D30A-BBFC-474F-8E1E-938D80177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729A1D-F5C6-4758-A49D-948419E95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419E84-B1B1-4896-81AE-1AFB22CD1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017FFE-F9AE-48A0-8414-47F3D326E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D6C801-E5F8-444D-B2F8-B9E627620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20D9C-9435-4D73-8FE8-D6691A319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560A5B8-1C7D-4F9F-B46C-8BDF721D7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CA4F23-6453-4CDF-A009-9EB3B257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4E7B8E-CBF0-4A01-B46E-A8AFFAACB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4709D7-5128-4C2F-B3E1-FAC2BFCA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4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DC483A5-7DB9-4F8C-91DD-905A598BE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48C7B49-2050-44A3-8CDA-F586EB595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1BA0D6-B06C-49F5-817C-42C6CAFB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47A04A-3968-4B05-8004-4C0315CE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67C218-DF5A-4CFA-88AD-00A69D1B7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5B40F-62D2-46BF-BC53-6F777EF9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899098-66BE-4E11-AB1A-F29B612E8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ED85A3-D0AE-45E6-B062-6EF555D0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62D0A-BB0F-4908-9A50-B26DA580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681A49-6986-4CDE-B039-F4219A30A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08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D5B3A-4D6E-4F85-B781-C5607323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0283D0-06F4-43E9-80B6-EBB5CEADF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4FB8E9-B59B-41F6-BBBB-0A0C1E909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105820-1B8D-4D61-B701-634B5842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A1B362-8713-46E5-A171-0935154A5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9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D43E0-F896-4460-8D42-2BEE2A5DF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236E61-700B-4066-8E9E-66F214DD5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008860D-7F83-4C25-BF2F-73DED624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8D7DC23-F2D7-467E-BE29-C1A28C81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D1C72FA-1EC1-43EC-A96E-27DF7124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B1D780-D510-486B-9703-123133CE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22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94EE2-B8D1-406A-A94F-73D00C558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7B0849-E8E5-4F5D-9D9E-76332CC47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417915D-F34E-4ACE-B591-33A9EA297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4CB2BA7-187C-47D3-99AE-179290DA41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2CA5E7-101B-46BF-AC61-0D8295781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E22A089-FB50-41E1-B55B-C501A1D4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F58257A-A779-4AF9-B78A-1409F96B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A95FE5-E15D-4BFF-97F8-2139E9A2A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1142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95B0-3DEF-4CBB-B140-4C91F291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3A2F14-6234-4ECE-ABF7-72E5B309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DB5D4-F882-4E43-8BEC-FDE22E6E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9A2637-981D-4D46-B628-C8BA16614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41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57A225-4ACA-44BE-A4C4-6CB65F7F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C7D81A-7199-4E7B-B261-E50695821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354CE4-A562-4936-B64B-07D1DFC2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132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42E724-0F2E-444A-86C7-B3E1CCCC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E33BB5-5B50-412D-8DA5-82F4688FD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A730E2-89AF-44EB-82CC-A1D4C05D2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184E523-D8D9-4F92-B7A6-2C6DCF62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CD6D0C-AB39-4E41-A7A9-37790834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BD4760C-D50F-4A18-8576-84302055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24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723C9-0798-4C42-A37A-386EE9DC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ECEFCFD-28DB-4122-B3EC-F0EA5B69E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492DFA-5004-4441-BAB5-3A34C007F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F27FF1-49BD-4F75-ABDA-6424D1D2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694396-B2D7-43F4-8C61-1681E742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710E50-D715-4577-AEB0-C2C4C444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3145F5E-14F2-4C7D-BA55-9B49646BD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34A886-DAD3-40F3-B585-CF6181B35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C82E9-9120-4ADD-998F-50D17E66E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CC37-33C3-4875-A050-1A0696E0B0BF}" type="datetimeFigureOut">
              <a:rPr lang="de-DE" smtClean="0"/>
              <a:t>22.02.23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D03929-C985-43FB-AFDE-16FCA3036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6DE599-8711-4133-AB4A-DCD4CF66E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B8E2-CBF2-4416-A18E-2D76DE881B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909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-nc-sa/3.0/de/" TargetMode="External"/></Relationships>
</file>

<file path=ppt/slides/_rels/slide10.xml.rels><?xml version="1.0" encoding="UTF-8" standalone="yes"?>
<Relationships xmlns="http://schemas.openxmlformats.org/package/2006/relationships"><Relationship Id="rId80" Type="http://schemas.openxmlformats.org/officeDocument/2006/relationships/image" Target="../media/image26.png"/><Relationship Id="rId3" Type="http://schemas.openxmlformats.org/officeDocument/2006/relationships/customXml" Target="../ink/ink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79" Type="http://schemas.openxmlformats.org/officeDocument/2006/relationships/image" Target="../media/image51.png"/><Relationship Id="rId8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1p.de/gkpd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hyperlink" Target="https://learningapps.org/display?v=p5bqk089a1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1p.de/23n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display?v=pj0xhcftv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hyperlink" Target="https://learningapps.org/display?v=pg57r7w9t1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hyperlink" Target="http://t1p.de/xsn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11" Type="http://schemas.openxmlformats.org/officeDocument/2006/relationships/image" Target="../media/image6.png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earningapps.org/display?v=pj0xhcftv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0.png"/><Relationship Id="rId7" Type="http://schemas.openxmlformats.org/officeDocument/2006/relationships/image" Target="../media/image23.jpeg"/><Relationship Id="rId2" Type="http://schemas.openxmlformats.org/officeDocument/2006/relationships/hyperlink" Target="https://www.classroomscree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hyperlink" Target="http://t1p.de/t1bt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nsmp0w1c18" TargetMode="External"/><Relationship Id="rId2" Type="http://schemas.openxmlformats.org/officeDocument/2006/relationships/hyperlink" Target="http://t1p.de/4j7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F8FD1E1-D3FA-440F-94F9-B5433AC0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de-DE" sz="5400" dirty="0">
                <a:solidFill>
                  <a:srgbClr val="FFFFFF"/>
                </a:solidFill>
              </a:rPr>
              <a:t>Gotteshäuser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6E7741-4A5A-4D24-ABDD-052C75EE5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rgbClr val="C7CD59"/>
                </a:solidFill>
              </a:rPr>
              <a:t>Welten in der Virtuellen Realität erschließen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99C15C-4CD5-4AF7-BD7F-F0277AC47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24">
            <a:off x="6222885" y="307730"/>
            <a:ext cx="5593976" cy="3997637"/>
          </a:xfrm>
          <a:prstGeom prst="rect">
            <a:avLst/>
          </a:prstGeom>
        </p:spPr>
      </p:pic>
      <p:pic>
        <p:nvPicPr>
          <p:cNvPr id="7" name="Grafik 6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04D5E897-3C4D-4F90-98F6-C7BDC2D484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24" y="408932"/>
            <a:ext cx="3964576" cy="38964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92018" y="5755315"/>
            <a:ext cx="3607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Auf den Spuren der islamischen Konfessionen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Dieses Material wurde erstellt von Friederike Wenisch und steht unter der Lizenz </a:t>
            </a:r>
            <a:r>
              <a:rPr lang="de-DE" sz="1000" u="sng" dirty="0">
                <a:solidFill>
                  <a:schemeClr val="bg1"/>
                </a:solidFill>
                <a:hlinkClick r:id="rId4"/>
              </a:rPr>
              <a:t>CC BY-NC-SA 3.0</a:t>
            </a:r>
            <a:r>
              <a:rPr lang="de-DE" sz="1000" u="sng" dirty="0">
                <a:solidFill>
                  <a:schemeClr val="bg1"/>
                </a:solidFill>
              </a:rPr>
              <a:t> 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0" name="Bild 1" descr="Macintosh HD:Users:tinaladwig:Library:Containers:com.apple.mail:Data:Library:Mail Downloads:3437265C-9925-40C7-B709-ACCF10600DD7:E2B312B8-1346-4838-AFA5-123961B1DD46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755" y="6166438"/>
            <a:ext cx="819150" cy="28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096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5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BF04D-15D4-45E0-9527-386FB6F0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Lösung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Objekt, Uhr enthält.&#10;&#10;Mit sehr hoher Zuverlässigkeit generierte Beschreibung">
            <a:extLst>
              <a:ext uri="{FF2B5EF4-FFF2-40B4-BE49-F238E27FC236}">
                <a16:creationId xmlns:a16="http://schemas.microsoft.com/office/drawing/2014/main" id="{84F49684-61F0-483C-B9EC-B9EA9854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" y="1755390"/>
            <a:ext cx="2572359" cy="25723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BFE5FAA-B0DF-485B-85D7-9C8E2366D960}"/>
                  </a:ext>
                </a:extLst>
              </p14:cNvPr>
              <p14:cNvContentPartPr/>
              <p14:nvPr/>
            </p14:nvContentPartPr>
            <p14:xfrm>
              <a:off x="3513152" y="5066390"/>
              <a:ext cx="208440" cy="18288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BFE5FAA-B0DF-485B-85D7-9C8E2366D96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95512" y="5048750"/>
                <a:ext cx="244080" cy="218520"/>
              </a:xfrm>
              <a:prstGeom prst="rect">
                <a:avLst/>
              </a:prstGeom>
            </p:spPr>
          </p:pic>
        </mc:Fallback>
      </mc:AlternateContent>
      <p:pic>
        <p:nvPicPr>
          <p:cNvPr id="57" name="Grafik 56">
            <a:extLst>
              <a:ext uri="{FF2B5EF4-FFF2-40B4-BE49-F238E27FC236}">
                <a16:creationId xmlns:a16="http://schemas.microsoft.com/office/drawing/2014/main" id="{04A149D1-4701-4D49-88B3-BB470237E572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3630221" y="879231"/>
            <a:ext cx="8211364" cy="461889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E16FE57-059A-41E6-80FB-AFC535913B7A}"/>
              </a:ext>
            </a:extLst>
          </p:cNvPr>
          <p:cNvSpPr txBox="1"/>
          <p:nvPr/>
        </p:nvSpPr>
        <p:spPr>
          <a:xfrm>
            <a:off x="397193" y="5833812"/>
            <a:ext cx="1166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ighlight>
                  <a:srgbClr val="FFFF00"/>
                </a:highlight>
              </a:rPr>
              <a:t>Die Moschee ist sunnitisch, da alle Mohammed Nahestehenden mit Inschriften geehrt werden.</a:t>
            </a:r>
          </a:p>
          <a:p>
            <a:pPr algn="ctr"/>
            <a:r>
              <a:rPr lang="de-DE" dirty="0">
                <a:highlight>
                  <a:srgbClr val="FFFF00"/>
                </a:highlight>
              </a:rPr>
              <a:t>Die 3. ersten Kalifen werden nicht als Thronräuber angesehen und stehen in unmittelbarer Nähe zur </a:t>
            </a:r>
            <a:r>
              <a:rPr lang="de-DE" dirty="0" err="1">
                <a:highlight>
                  <a:srgbClr val="FFFF00"/>
                </a:highlight>
              </a:rPr>
              <a:t>Minbar</a:t>
            </a:r>
            <a:r>
              <a:rPr lang="de-DE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FD1B2E-D2F7-439B-9818-B455D661B13E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24">
            <a:off x="10926066" y="9386"/>
            <a:ext cx="1391280" cy="9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8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7F8FD1E1-D3FA-440F-94F9-B5433AC07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073" y="4720895"/>
            <a:ext cx="11139854" cy="1829375"/>
          </a:xfrm>
        </p:spPr>
        <p:txBody>
          <a:bodyPr>
            <a:normAutofit/>
          </a:bodyPr>
          <a:lstStyle/>
          <a:p>
            <a:r>
              <a:rPr lang="de-DE" sz="2700" dirty="0">
                <a:solidFill>
                  <a:srgbClr val="C7CD59"/>
                </a:solidFill>
              </a:rPr>
              <a:t>1. Was empfandet ihr als schwierig bei der Lösung dieser Aufgabe?</a:t>
            </a:r>
            <a:br>
              <a:rPr lang="de-DE" sz="2700" dirty="0">
                <a:solidFill>
                  <a:srgbClr val="C7CD59"/>
                </a:solidFill>
              </a:rPr>
            </a:br>
            <a:r>
              <a:rPr lang="de-DE" sz="2700" dirty="0">
                <a:solidFill>
                  <a:srgbClr val="C7CD59"/>
                </a:solidFill>
              </a:rPr>
              <a:t>Formuliert grundlegende Probleme</a:t>
            </a:r>
            <a:br>
              <a:rPr lang="de-DE" sz="2700" dirty="0">
                <a:solidFill>
                  <a:srgbClr val="C7CD59"/>
                </a:solidFill>
              </a:rPr>
            </a:br>
            <a:r>
              <a:rPr lang="de-DE" sz="2700" dirty="0">
                <a:solidFill>
                  <a:srgbClr val="C7CD59"/>
                </a:solidFill>
              </a:rPr>
              <a:t>2. Beurteilt die Streitigkeiten zwischen Schiiten und Sunniten: </a:t>
            </a:r>
            <a:br>
              <a:rPr lang="de-DE" sz="2700" dirty="0">
                <a:solidFill>
                  <a:srgbClr val="C7CD59"/>
                </a:solidFill>
              </a:rPr>
            </a:br>
            <a:r>
              <a:rPr lang="de-DE" sz="2700" dirty="0">
                <a:solidFill>
                  <a:srgbClr val="C7CD59"/>
                </a:solidFill>
              </a:rPr>
              <a:t>Was bedeuten die Nachfolgestreitigkeiten für die islamische Gemeinschaft?</a:t>
            </a:r>
            <a:endParaRPr lang="de-DE" sz="2700" dirty="0">
              <a:solidFill>
                <a:srgbClr val="FFFFFF"/>
              </a:solidFill>
            </a:endParaRPr>
          </a:p>
        </p:txBody>
      </p:sp>
      <p:pic>
        <p:nvPicPr>
          <p:cNvPr id="7" name="Grafik 6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04D5E897-3C4D-4F90-98F6-C7BDC2D48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24" y="276236"/>
            <a:ext cx="3964576" cy="38964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EE69593-6C09-4AAF-A7BB-91EBCA927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93" y="307730"/>
            <a:ext cx="5593976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8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62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795FB83-89C1-40A7-BEDC-46B2DDAD6D98}"/>
              </a:ext>
            </a:extLst>
          </p:cNvPr>
          <p:cNvSpPr txBox="1"/>
          <p:nvPr/>
        </p:nvSpPr>
        <p:spPr>
          <a:xfrm>
            <a:off x="286951" y="361507"/>
            <a:ext cx="10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Zusatz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480351B-1802-425A-946A-75C4813E7D7B}"/>
              </a:ext>
            </a:extLst>
          </p:cNvPr>
          <p:cNvSpPr txBox="1"/>
          <p:nvPr/>
        </p:nvSpPr>
        <p:spPr>
          <a:xfrm>
            <a:off x="5109864" y="5368605"/>
            <a:ext cx="1972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3"/>
              </a:rPr>
              <a:t>http://t1p.de/gkpd</a:t>
            </a:r>
            <a:endParaRPr lang="de-DE" dirty="0"/>
          </a:p>
        </p:txBody>
      </p:sp>
      <p:pic>
        <p:nvPicPr>
          <p:cNvPr id="12" name="Grafik 11">
            <a:hlinkClick r:id="rId4"/>
            <a:extLst>
              <a:ext uri="{FF2B5EF4-FFF2-40B4-BE49-F238E27FC236}">
                <a16:creationId xmlns:a16="http://schemas.microsoft.com/office/drawing/2014/main" id="{9E979AE2-D2DA-42FB-89F1-55D4A692C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181" y="1914525"/>
            <a:ext cx="5462546" cy="307268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DACF6-CC0E-4D21-AFFE-A38398340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883" y="120603"/>
            <a:ext cx="1556233" cy="15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19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E5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8BF04D-15D4-45E0-9527-386FB6F0C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Lösung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fik 3" descr="Ein Bild, das Objekt, Uhr enthält.&#10;&#10;Mit sehr hoher Zuverlässigkeit generierte Beschreibung">
            <a:extLst>
              <a:ext uri="{FF2B5EF4-FFF2-40B4-BE49-F238E27FC236}">
                <a16:creationId xmlns:a16="http://schemas.microsoft.com/office/drawing/2014/main" id="{84F49684-61F0-483C-B9EC-B9EA98546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" y="1755390"/>
            <a:ext cx="2572359" cy="25723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0B80096-5561-41D4-A36F-718DB616A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61" y="1229035"/>
            <a:ext cx="8186312" cy="46048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D1D3512-5731-4785-8B06-603C15F3236A}"/>
              </a:ext>
            </a:extLst>
          </p:cNvPr>
          <p:cNvSpPr txBox="1"/>
          <p:nvPr/>
        </p:nvSpPr>
        <p:spPr>
          <a:xfrm>
            <a:off x="286951" y="361507"/>
            <a:ext cx="100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Zusatz</a:t>
            </a:r>
          </a:p>
        </p:txBody>
      </p:sp>
    </p:spTree>
    <p:extLst>
      <p:ext uri="{BB962C8B-B14F-4D97-AF65-F5344CB8AC3E}">
        <p14:creationId xmlns:p14="http://schemas.microsoft.com/office/powerpoint/2010/main" val="332069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7A34A3-E0B3-4143-8205-EC3198261B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12782"/>
            <a:ext cx="5294716" cy="443243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1CEBBB-28A4-4AD6-BA39-0B4C6BC8F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E6130B3-AC76-4E74-B1D9-302D41780B81}"/>
              </a:ext>
            </a:extLst>
          </p:cNvPr>
          <p:cNvSpPr/>
          <p:nvPr/>
        </p:nvSpPr>
        <p:spPr>
          <a:xfrm>
            <a:off x="2021500" y="5171966"/>
            <a:ext cx="1992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4"/>
              </a:rPr>
              <a:t>http://t1p.de/23n2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A2C82EB-238D-44FD-A1D1-6373E52131CE}"/>
              </a:ext>
            </a:extLst>
          </p:cNvPr>
          <p:cNvSpPr txBox="1"/>
          <p:nvPr/>
        </p:nvSpPr>
        <p:spPr>
          <a:xfrm>
            <a:off x="1673773" y="4507240"/>
            <a:ext cx="277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www.digitale.nordkirche.de</a:t>
            </a:r>
          </a:p>
        </p:txBody>
      </p:sp>
    </p:spTree>
    <p:extLst>
      <p:ext uri="{BB962C8B-B14F-4D97-AF65-F5344CB8AC3E}">
        <p14:creationId xmlns:p14="http://schemas.microsoft.com/office/powerpoint/2010/main" val="372656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EA8E65C-EA42-4299-A15C-83E74782D61D}"/>
              </a:ext>
            </a:extLst>
          </p:cNvPr>
          <p:cNvSpPr/>
          <p:nvPr/>
        </p:nvSpPr>
        <p:spPr>
          <a:xfrm>
            <a:off x="1022883" y="1274317"/>
            <a:ext cx="10326329" cy="2251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5BEF75-8F1A-466A-AA08-304C6AC6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Stunden-Fahrplan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35FA814-FDD6-4E84-A0C7-6C0F6343A67A}"/>
              </a:ext>
            </a:extLst>
          </p:cNvPr>
          <p:cNvSpPr/>
          <p:nvPr/>
        </p:nvSpPr>
        <p:spPr>
          <a:xfrm>
            <a:off x="1312606" y="1443841"/>
            <a:ext cx="100411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 err="1">
                <a:solidFill>
                  <a:srgbClr val="FF0000"/>
                </a:solidFill>
                <a:hlinkClick r:id="rId2"/>
              </a:rPr>
              <a:t>Get</a:t>
            </a:r>
            <a:r>
              <a:rPr lang="de-DE" sz="3200" dirty="0">
                <a:solidFill>
                  <a:srgbClr val="FF0000"/>
                </a:solidFill>
                <a:hlinkClick r:id="rId2"/>
              </a:rPr>
              <a:t> </a:t>
            </a:r>
            <a:r>
              <a:rPr lang="de-DE" sz="3200" dirty="0" err="1">
                <a:solidFill>
                  <a:srgbClr val="FF0000"/>
                </a:solidFill>
                <a:hlinkClick r:id="rId2"/>
              </a:rPr>
              <a:t>the</a:t>
            </a:r>
            <a:r>
              <a:rPr lang="de-DE" sz="3200" dirty="0">
                <a:solidFill>
                  <a:srgbClr val="FF0000"/>
                </a:solidFill>
                <a:hlinkClick r:id="rId2"/>
              </a:rPr>
              <a:t> ticket…</a:t>
            </a:r>
            <a:endParaRPr lang="de-DE" sz="3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Nachfolge Mohammeds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Puzzle: „Sunniten“ &amp; „Schiiten“</a:t>
            </a:r>
          </a:p>
          <a:p>
            <a:pPr lvl="1" algn="ctr"/>
            <a:endParaRPr lang="de-DE" sz="2400" dirty="0"/>
          </a:p>
          <a:p>
            <a:pPr lvl="1" algn="ctr"/>
            <a:endParaRPr lang="de-DE" sz="2400" dirty="0"/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rgbClr val="FF0000"/>
                </a:solidFill>
              </a:rPr>
              <a:t>Die Ulu </a:t>
            </a:r>
            <a:r>
              <a:rPr lang="de-DE" sz="3200" dirty="0" err="1">
                <a:solidFill>
                  <a:srgbClr val="FF0000"/>
                </a:solidFill>
              </a:rPr>
              <a:t>Camii</a:t>
            </a:r>
            <a:r>
              <a:rPr lang="de-DE" sz="3200" dirty="0">
                <a:solidFill>
                  <a:srgbClr val="FF0000"/>
                </a:solidFill>
              </a:rPr>
              <a:t> (Hamburg, Ottensen)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Inschriften-Recherche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Die Antwort</a:t>
            </a:r>
          </a:p>
          <a:p>
            <a:pPr lvl="1" algn="ctr"/>
            <a:r>
              <a:rPr lang="de-DE" sz="2400" dirty="0"/>
              <a:t>… die VR-Tour: Wieso, weshalb warum?</a:t>
            </a:r>
          </a:p>
        </p:txBody>
      </p:sp>
      <p:pic>
        <p:nvPicPr>
          <p:cNvPr id="8" name="Grafik 7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F0132EEE-E422-4ABD-BC09-61DBCB2F9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1443841"/>
            <a:ext cx="1808542" cy="17774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6BB0D4-03F6-4122-BD43-070C8DE4E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75" y="3764337"/>
            <a:ext cx="2567037" cy="18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76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A3379C-EBAB-49A8-9C61-D266C20A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64" r="13360" b="10794"/>
          <a:stretch/>
        </p:blipFill>
        <p:spPr>
          <a:xfrm rot="21309455">
            <a:off x="1652931" y="907245"/>
            <a:ext cx="9587920" cy="4634347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AAF56F7-545F-4C14-A30E-E15B31BE7868}"/>
              </a:ext>
            </a:extLst>
          </p:cNvPr>
          <p:cNvSpPr txBox="1"/>
          <p:nvPr/>
        </p:nvSpPr>
        <p:spPr>
          <a:xfrm>
            <a:off x="221543" y="1627564"/>
            <a:ext cx="1387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00FF00"/>
                </a:highlight>
              </a:rPr>
              <a:t>1. Markieren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0E83C3EE-0D99-4B47-A3EA-F5B38F23E336}"/>
              </a:ext>
            </a:extLst>
          </p:cNvPr>
          <p:cNvCxnSpPr>
            <a:cxnSpLocks/>
            <a:stCxn id="2" idx="3"/>
          </p:cNvCxnSpPr>
          <p:nvPr/>
        </p:nvCxnSpPr>
        <p:spPr>
          <a:xfrm flipV="1">
            <a:off x="1608654" y="1627564"/>
            <a:ext cx="502713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A314637A-4158-4AB8-9875-AC227F5E22C0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1608654" y="1812230"/>
            <a:ext cx="3892034" cy="88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68507F1D-B8D3-4368-AAB1-175C59EF1238}"/>
              </a:ext>
            </a:extLst>
          </p:cNvPr>
          <p:cNvSpPr txBox="1"/>
          <p:nvPr/>
        </p:nvSpPr>
        <p:spPr>
          <a:xfrm>
            <a:off x="221543" y="3127727"/>
            <a:ext cx="13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00FF00"/>
                </a:highlight>
              </a:rPr>
              <a:t>2. Zuordnen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A6270D51-DB20-4BD5-B255-13C0DF46C629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542802" y="3312393"/>
            <a:ext cx="1816218" cy="86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Grafik 13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6DED7AE8-46E2-40C4-984E-6D37E7D44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97" y="-21307"/>
            <a:ext cx="876655" cy="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3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Top Corners Rounded 6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585B36B-4EAC-452E-B266-65284B51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Challenge</a:t>
            </a: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M1: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Sortiere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die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Begriffe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richtig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2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34" name="Legende: mit Pfeil nach unten 33">
            <a:extLst>
              <a:ext uri="{FF2B5EF4-FFF2-40B4-BE49-F238E27FC236}">
                <a16:creationId xmlns:a16="http://schemas.microsoft.com/office/drawing/2014/main" id="{8F0990EE-9C5E-4190-9E24-A12CD6B8A91F}"/>
              </a:ext>
            </a:extLst>
          </p:cNvPr>
          <p:cNvSpPr/>
          <p:nvPr/>
        </p:nvSpPr>
        <p:spPr>
          <a:xfrm>
            <a:off x="7856388" y="2605137"/>
            <a:ext cx="3890865" cy="149289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highlight>
                  <a:srgbClr val="FFFF00"/>
                </a:highlight>
              </a:rPr>
              <a:t>Klickt auf</a:t>
            </a:r>
          </a:p>
          <a:p>
            <a:pPr algn="ctr"/>
            <a:r>
              <a:rPr lang="de-DE" sz="1400" b="1" dirty="0">
                <a:highlight>
                  <a:srgbClr val="FFFF00"/>
                </a:highlight>
              </a:rPr>
              <a:t>Das Symbol, den Code oder tippt die </a:t>
            </a:r>
            <a:r>
              <a:rPr lang="de-DE" sz="1400" b="1" dirty="0" err="1">
                <a:highlight>
                  <a:srgbClr val="FFFF00"/>
                </a:highlight>
              </a:rPr>
              <a:t>url</a:t>
            </a:r>
            <a:r>
              <a:rPr lang="de-DE" sz="1400" b="1" dirty="0">
                <a:highlight>
                  <a:srgbClr val="FFFF00"/>
                </a:highlight>
              </a:rPr>
              <a:t> ein,</a:t>
            </a:r>
            <a:r>
              <a:rPr lang="de-DE" sz="1400" dirty="0">
                <a:highlight>
                  <a:srgbClr val="FFFF00"/>
                </a:highlight>
              </a:rPr>
              <a:t> </a:t>
            </a:r>
            <a:br>
              <a:rPr lang="de-DE" sz="1400" dirty="0">
                <a:highlight>
                  <a:srgbClr val="FFFF00"/>
                </a:highlight>
              </a:rPr>
            </a:br>
            <a:r>
              <a:rPr lang="de-DE" sz="1400" dirty="0">
                <a:highlight>
                  <a:srgbClr val="FFFF00"/>
                </a:highlight>
              </a:rPr>
              <a:t>um zum Spiel zu gelangen:</a:t>
            </a:r>
            <a:br>
              <a:rPr lang="de-DE" sz="1400" dirty="0">
                <a:solidFill>
                  <a:schemeClr val="bg1"/>
                </a:solidFill>
              </a:rPr>
            </a:br>
            <a:endParaRPr lang="de-DE" sz="1400" dirty="0"/>
          </a:p>
        </p:txBody>
      </p:sp>
      <p:pic>
        <p:nvPicPr>
          <p:cNvPr id="5" name="Grafik 4" descr="Ein Bild, das Objekt enthält.&#10;&#10;Mit hoher Zuverlässigkeit generierte Beschreibung">
            <a:hlinkClick r:id="rId2"/>
            <a:extLst>
              <a:ext uri="{FF2B5EF4-FFF2-40B4-BE49-F238E27FC236}">
                <a16:creationId xmlns:a16="http://schemas.microsoft.com/office/drawing/2014/main" id="{9A2987F0-C47E-4F9A-ACBE-99296B9F7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37" y="4261364"/>
            <a:ext cx="1625385" cy="15974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2B9EC93-5F9C-43F4-834B-6C586A08A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65" y="3351586"/>
            <a:ext cx="1430033" cy="143003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EFC1745-9481-472D-82DD-8324BB5B57D3}"/>
              </a:ext>
            </a:extLst>
          </p:cNvPr>
          <p:cNvSpPr txBox="1"/>
          <p:nvPr/>
        </p:nvSpPr>
        <p:spPr>
          <a:xfrm>
            <a:off x="3962594" y="3959258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URL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5F619D-8ECD-49AD-ABFF-D36D242F86FC}"/>
              </a:ext>
            </a:extLst>
          </p:cNvPr>
          <p:cNvSpPr txBox="1"/>
          <p:nvPr/>
        </p:nvSpPr>
        <p:spPr>
          <a:xfrm>
            <a:off x="4079180" y="4933410"/>
            <a:ext cx="1934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http://t1p.de/xsn3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8CC77C9-039E-41CC-A01D-2588601404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18" y="975364"/>
            <a:ext cx="2278660" cy="2153229"/>
          </a:xfrm>
          <a:prstGeom prst="rect">
            <a:avLst/>
          </a:prstGeom>
        </p:spPr>
      </p:pic>
      <p:pic>
        <p:nvPicPr>
          <p:cNvPr id="17" name="Grafik 16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27F77B77-9B31-4A5D-B129-7A1BAA366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59" y="0"/>
            <a:ext cx="876655" cy="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5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14A4529-EC3C-4332-B55A-C9D1ADA634B9}"/>
              </a:ext>
            </a:extLst>
          </p:cNvPr>
          <p:cNvSpPr/>
          <p:nvPr/>
        </p:nvSpPr>
        <p:spPr>
          <a:xfrm>
            <a:off x="8835756" y="3589304"/>
            <a:ext cx="1655843" cy="857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B139BD-26D0-4453-8795-7ACA0101B549}"/>
              </a:ext>
            </a:extLst>
          </p:cNvPr>
          <p:cNvSpPr/>
          <p:nvPr/>
        </p:nvSpPr>
        <p:spPr>
          <a:xfrm>
            <a:off x="4099881" y="2070681"/>
            <a:ext cx="168478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30753D9-5B7E-43AD-B97A-0048E1F9A533}"/>
              </a:ext>
            </a:extLst>
          </p:cNvPr>
          <p:cNvSpPr/>
          <p:nvPr/>
        </p:nvSpPr>
        <p:spPr>
          <a:xfrm>
            <a:off x="8789324" y="2121371"/>
            <a:ext cx="170227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14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7F3D21-C94D-40F8-84F7-21C0A1E9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Lösung</a:t>
            </a:r>
            <a:b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FB492C13-8D00-48DC-A57F-7BA00A6A7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47" y="1755390"/>
            <a:ext cx="2572359" cy="2572359"/>
          </a:xfrm>
          <a:prstGeom prst="rect">
            <a:avLst/>
          </a:prstGeom>
        </p:spPr>
      </p:pic>
      <p:pic>
        <p:nvPicPr>
          <p:cNvPr id="7" name="Grafik 6" descr="Ein Bild, das Münze, Wirbellose, Tier enthält.&#10;&#10;Mit hoher Zuverlässigkeit generierte Beschreibung">
            <a:extLst>
              <a:ext uri="{FF2B5EF4-FFF2-40B4-BE49-F238E27FC236}">
                <a16:creationId xmlns:a16="http://schemas.microsoft.com/office/drawing/2014/main" id="{9821F9B3-8827-44C9-957E-C7C836137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4" y="447148"/>
            <a:ext cx="1389306" cy="1453626"/>
          </a:xfrm>
          <a:prstGeom prst="rect">
            <a:avLst/>
          </a:prstGeom>
        </p:spPr>
      </p:pic>
      <p:pic>
        <p:nvPicPr>
          <p:cNvPr id="8" name="Grafik 7" descr="Ein Bild, das Objekt, Münze enthält.&#10;&#10;Mit hoher Zuverlässigkeit generierte Beschreibung">
            <a:extLst>
              <a:ext uri="{FF2B5EF4-FFF2-40B4-BE49-F238E27FC236}">
                <a16:creationId xmlns:a16="http://schemas.microsoft.com/office/drawing/2014/main" id="{BB098B6E-1063-47EB-B281-6221FA638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70" y="583950"/>
            <a:ext cx="1729627" cy="134949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7226C22-065F-40CE-8677-1CC184C623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20" y="4747700"/>
            <a:ext cx="1614324" cy="14395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775D13E-913E-4F30-B566-AB3FEAE9D0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32" y="3318697"/>
            <a:ext cx="1614324" cy="1424404"/>
          </a:xfrm>
          <a:prstGeom prst="rect">
            <a:avLst/>
          </a:prstGeom>
        </p:spPr>
      </p:pic>
      <p:pic>
        <p:nvPicPr>
          <p:cNvPr id="13" name="Grafik 12" descr="Ein Bild, das Molluske, Wirbellose, Tier enthält.&#10;&#10;Mit sehr hoher Zuverlässigkeit generierte Beschreibung">
            <a:extLst>
              <a:ext uri="{FF2B5EF4-FFF2-40B4-BE49-F238E27FC236}">
                <a16:creationId xmlns:a16="http://schemas.microsoft.com/office/drawing/2014/main" id="{E48D2C89-8554-4BE0-A9F6-17DA32C5E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29" y="1930083"/>
            <a:ext cx="1614324" cy="1329996"/>
          </a:xfrm>
          <a:prstGeom prst="rect">
            <a:avLst/>
          </a:prstGeom>
        </p:spPr>
      </p:pic>
      <p:pic>
        <p:nvPicPr>
          <p:cNvPr id="14" name="Grafik 13" descr="Ein Bild, das Molluske, Wirbellose, Tier enthält.&#10;&#10;Mit sehr hoher Zuverlässigkeit generierte Beschreibung">
            <a:extLst>
              <a:ext uri="{FF2B5EF4-FFF2-40B4-BE49-F238E27FC236}">
                <a16:creationId xmlns:a16="http://schemas.microsoft.com/office/drawing/2014/main" id="{8D00456A-BA43-4F4B-BC96-065B221C79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91" y="4661472"/>
            <a:ext cx="1685550" cy="161204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ECA2763-E1F8-4066-8212-BE2F2CAEEE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66" y="1930083"/>
            <a:ext cx="1430785" cy="1349491"/>
          </a:xfrm>
          <a:prstGeom prst="rect">
            <a:avLst/>
          </a:prstGeom>
        </p:spPr>
      </p:pic>
      <p:pic>
        <p:nvPicPr>
          <p:cNvPr id="16" name="Grafik 15" descr="Ein Bild, das Molluske, Wirbellose, Tier enthält.&#10;&#10;Mit sehr hoher Zuverlässigkeit generierte Beschreibung">
            <a:extLst>
              <a:ext uri="{FF2B5EF4-FFF2-40B4-BE49-F238E27FC236}">
                <a16:creationId xmlns:a16="http://schemas.microsoft.com/office/drawing/2014/main" id="{C590B4E6-6A8B-4FF1-884A-B59801A607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95" y="3291687"/>
            <a:ext cx="1614325" cy="1424404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DAA0E02-105C-4700-AC46-553A1944BB43}"/>
              </a:ext>
            </a:extLst>
          </p:cNvPr>
          <p:cNvSpPr txBox="1"/>
          <p:nvPr/>
        </p:nvSpPr>
        <p:spPr>
          <a:xfrm>
            <a:off x="6081565" y="952662"/>
            <a:ext cx="790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cs typeface="Aldhabi" panose="020B0604020202020204" pitchFamily="2" charset="-78"/>
              </a:rPr>
              <a:t>ALLAH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05D41D9-488D-4D99-81C7-92BF7047D06E}"/>
              </a:ext>
            </a:extLst>
          </p:cNvPr>
          <p:cNvSpPr txBox="1"/>
          <p:nvPr/>
        </p:nvSpPr>
        <p:spPr>
          <a:xfrm>
            <a:off x="7348520" y="98929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 Nova Light" panose="020B0604020202020204" pitchFamily="34" charset="0"/>
              </a:rPr>
              <a:t>Mohammed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7DD57B6-9E75-4BDD-B33A-3D153683DD5F}"/>
              </a:ext>
            </a:extLst>
          </p:cNvPr>
          <p:cNvSpPr txBox="1"/>
          <p:nvPr/>
        </p:nvSpPr>
        <p:spPr>
          <a:xfrm>
            <a:off x="8849804" y="2112441"/>
            <a:ext cx="16417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u="sng" dirty="0"/>
              <a:t>Abu Bakr</a:t>
            </a:r>
          </a:p>
          <a:p>
            <a:r>
              <a:rPr lang="de-DE" dirty="0"/>
              <a:t>1. Kalif</a:t>
            </a:r>
          </a:p>
          <a:p>
            <a:r>
              <a:rPr lang="de-DE" dirty="0"/>
              <a:t>Schwiegervater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D5FBC8-24A7-45BC-92B3-3687BD96111D}"/>
              </a:ext>
            </a:extLst>
          </p:cNvPr>
          <p:cNvSpPr txBox="1"/>
          <p:nvPr/>
        </p:nvSpPr>
        <p:spPr>
          <a:xfrm>
            <a:off x="3709082" y="4959089"/>
            <a:ext cx="1983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u="sng" dirty="0"/>
              <a:t>Hossein</a:t>
            </a:r>
          </a:p>
          <a:p>
            <a:pPr algn="r"/>
            <a:r>
              <a:rPr lang="de-DE" dirty="0"/>
              <a:t>Enkel Mohammeds</a:t>
            </a:r>
          </a:p>
          <a:p>
            <a:pPr algn="r"/>
            <a:r>
              <a:rPr lang="de-DE" dirty="0"/>
              <a:t>Sohn Alis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EB4F083-91E2-4B64-B42C-42966D2D0FD6}"/>
              </a:ext>
            </a:extLst>
          </p:cNvPr>
          <p:cNvSpPr txBox="1"/>
          <p:nvPr/>
        </p:nvSpPr>
        <p:spPr>
          <a:xfrm>
            <a:off x="8906956" y="5005829"/>
            <a:ext cx="19838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/>
              <a:t>Hassan</a:t>
            </a:r>
          </a:p>
          <a:p>
            <a:r>
              <a:rPr lang="de-DE" dirty="0"/>
              <a:t>Enkel Mohammeds</a:t>
            </a:r>
          </a:p>
          <a:p>
            <a:r>
              <a:rPr lang="de-DE" dirty="0"/>
              <a:t>Sohn Alis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5E0564F-6080-4879-9BC8-B0A599367704}"/>
              </a:ext>
            </a:extLst>
          </p:cNvPr>
          <p:cNvSpPr txBox="1"/>
          <p:nvPr/>
        </p:nvSpPr>
        <p:spPr>
          <a:xfrm>
            <a:off x="4105580" y="3589304"/>
            <a:ext cx="1595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b="1" u="sng" dirty="0"/>
              <a:t>Ali</a:t>
            </a:r>
          </a:p>
          <a:p>
            <a:pPr algn="r"/>
            <a:r>
              <a:rPr lang="de-DE" dirty="0"/>
              <a:t>4. Kalif</a:t>
            </a:r>
          </a:p>
          <a:p>
            <a:pPr algn="r"/>
            <a:r>
              <a:rPr lang="de-DE" dirty="0"/>
              <a:t>Schwiegersohn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F9440A3-41AA-4379-A664-D9B2CC4D99ED}"/>
              </a:ext>
            </a:extLst>
          </p:cNvPr>
          <p:cNvSpPr txBox="1"/>
          <p:nvPr/>
        </p:nvSpPr>
        <p:spPr>
          <a:xfrm>
            <a:off x="8864896" y="3537370"/>
            <a:ext cx="1614323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u="sng" dirty="0" err="1"/>
              <a:t>Otman</a:t>
            </a:r>
            <a:r>
              <a:rPr lang="de-DE" b="1" u="sng" dirty="0"/>
              <a:t>/Osman</a:t>
            </a:r>
          </a:p>
          <a:p>
            <a:r>
              <a:rPr lang="de-DE" dirty="0"/>
              <a:t>3. Kalif</a:t>
            </a:r>
          </a:p>
          <a:p>
            <a:r>
              <a:rPr lang="de-DE" dirty="0"/>
              <a:t>Anhänger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CE41CAE3-43AB-45BF-A035-3F361C7EC359}"/>
              </a:ext>
            </a:extLst>
          </p:cNvPr>
          <p:cNvSpPr txBox="1"/>
          <p:nvPr/>
        </p:nvSpPr>
        <p:spPr>
          <a:xfrm>
            <a:off x="3992295" y="2103005"/>
            <a:ext cx="1641796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lang="de-DE" b="1" u="sng" dirty="0"/>
              <a:t>Omar</a:t>
            </a:r>
          </a:p>
          <a:p>
            <a:pPr algn="r"/>
            <a:r>
              <a:rPr lang="de-DE" dirty="0"/>
              <a:t>2. Kalif</a:t>
            </a:r>
          </a:p>
          <a:p>
            <a:pPr algn="r"/>
            <a:r>
              <a:rPr lang="de-DE" dirty="0"/>
              <a:t>Schwiegervater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8DB4477B-FA31-4E63-8006-EEB4353F5A83}"/>
              </a:ext>
            </a:extLst>
          </p:cNvPr>
          <p:cNvSpPr txBox="1"/>
          <p:nvPr/>
        </p:nvSpPr>
        <p:spPr>
          <a:xfrm>
            <a:off x="1185134" y="5447507"/>
            <a:ext cx="162954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b="1" u="sng" dirty="0"/>
              <a:t>Laut Schiiten:</a:t>
            </a:r>
          </a:p>
          <a:p>
            <a:r>
              <a:rPr lang="de-DE" dirty="0"/>
              <a:t>THRONRÄUBER</a:t>
            </a:r>
          </a:p>
        </p:txBody>
      </p:sp>
      <p:pic>
        <p:nvPicPr>
          <p:cNvPr id="32" name="Grafik 31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1282D7AF-4018-47CE-B588-31AE0EF609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659" y="0"/>
            <a:ext cx="876655" cy="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7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3EA8E65C-EA42-4299-A15C-83E74782D61D}"/>
              </a:ext>
            </a:extLst>
          </p:cNvPr>
          <p:cNvSpPr/>
          <p:nvPr/>
        </p:nvSpPr>
        <p:spPr>
          <a:xfrm>
            <a:off x="932835" y="3556076"/>
            <a:ext cx="10326329" cy="22510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F5BEF75-8F1A-466A-AA08-304C6AC6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Stunden-Fahrplan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35FA814-FDD6-4E84-A0C7-6C0F6343A67A}"/>
              </a:ext>
            </a:extLst>
          </p:cNvPr>
          <p:cNvSpPr/>
          <p:nvPr/>
        </p:nvSpPr>
        <p:spPr>
          <a:xfrm>
            <a:off x="1312606" y="1443841"/>
            <a:ext cx="100411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sz="3200" dirty="0" err="1">
                <a:solidFill>
                  <a:srgbClr val="FF0000"/>
                </a:solidFill>
                <a:hlinkClick r:id="rId2"/>
              </a:rPr>
              <a:t>Get</a:t>
            </a:r>
            <a:r>
              <a:rPr lang="de-DE" sz="3200" dirty="0">
                <a:solidFill>
                  <a:srgbClr val="FF0000"/>
                </a:solidFill>
                <a:hlinkClick r:id="rId2"/>
              </a:rPr>
              <a:t> </a:t>
            </a:r>
            <a:r>
              <a:rPr lang="de-DE" sz="3200" dirty="0" err="1">
                <a:solidFill>
                  <a:srgbClr val="FF0000"/>
                </a:solidFill>
                <a:hlinkClick r:id="rId2"/>
              </a:rPr>
              <a:t>the</a:t>
            </a:r>
            <a:r>
              <a:rPr lang="de-DE" sz="3200" dirty="0">
                <a:solidFill>
                  <a:srgbClr val="FF0000"/>
                </a:solidFill>
                <a:hlinkClick r:id="rId2"/>
              </a:rPr>
              <a:t> ticket…</a:t>
            </a:r>
            <a:endParaRPr lang="de-DE" sz="32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Nachfolge Mohammeds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Puzzle: „Sunniten“ &amp; „Schiiten“</a:t>
            </a:r>
          </a:p>
          <a:p>
            <a:pPr lvl="1" algn="ctr"/>
            <a:endParaRPr lang="de-DE" sz="2400" dirty="0"/>
          </a:p>
          <a:p>
            <a:pPr lvl="1" algn="ctr"/>
            <a:endParaRPr lang="de-DE" sz="2400" dirty="0"/>
          </a:p>
          <a:p>
            <a:pPr marL="342900" indent="-342900">
              <a:buAutoNum type="arabicPeriod"/>
            </a:pPr>
            <a:r>
              <a:rPr lang="de-DE" sz="3200" dirty="0">
                <a:solidFill>
                  <a:srgbClr val="FF0000"/>
                </a:solidFill>
              </a:rPr>
              <a:t>Die Ulu </a:t>
            </a:r>
            <a:r>
              <a:rPr lang="de-DE" sz="3200" dirty="0" err="1">
                <a:solidFill>
                  <a:srgbClr val="FF0000"/>
                </a:solidFill>
              </a:rPr>
              <a:t>Camii</a:t>
            </a:r>
            <a:r>
              <a:rPr lang="de-DE" sz="3200" dirty="0">
                <a:solidFill>
                  <a:srgbClr val="FF0000"/>
                </a:solidFill>
              </a:rPr>
              <a:t> (Hamburg, Ottensen)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Inschriften-Recherche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3200" dirty="0"/>
              <a:t>Die Antwort</a:t>
            </a:r>
          </a:p>
          <a:p>
            <a:pPr lvl="1" algn="ctr"/>
            <a:r>
              <a:rPr lang="de-DE" sz="2400" dirty="0"/>
              <a:t>… die VR-Tour: Wieso, weshalb warum?</a:t>
            </a:r>
          </a:p>
        </p:txBody>
      </p:sp>
      <p:pic>
        <p:nvPicPr>
          <p:cNvPr id="8" name="Grafik 7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F0132EEE-E422-4ABD-BC09-61DBCB2F9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39" y="1443841"/>
            <a:ext cx="1808542" cy="17774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16BB0D4-03F6-4122-BD43-070C8DE4ED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175" y="3764337"/>
            <a:ext cx="2567037" cy="18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1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8B0829-6A23-4EAD-B170-1B9B1508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841" y="1123527"/>
            <a:ext cx="8186312" cy="46048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5DB912-B4AC-4CD7-AAFE-9C145C2D8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24">
            <a:off x="10926066" y="9386"/>
            <a:ext cx="1391280" cy="99425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CAD25B5-2A83-414A-B2F3-3B8F4D81650D}"/>
              </a:ext>
            </a:extLst>
          </p:cNvPr>
          <p:cNvSpPr txBox="1"/>
          <p:nvPr/>
        </p:nvSpPr>
        <p:spPr>
          <a:xfrm>
            <a:off x="626240" y="5522403"/>
            <a:ext cx="2255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00FF00"/>
                </a:highlight>
              </a:rPr>
              <a:t>1. Notiere die Namen.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4045B4-2755-463E-B055-6542864213AB}"/>
              </a:ext>
            </a:extLst>
          </p:cNvPr>
          <p:cNvSpPr txBox="1"/>
          <p:nvPr/>
        </p:nvSpPr>
        <p:spPr>
          <a:xfrm>
            <a:off x="626240" y="5873247"/>
            <a:ext cx="575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ighlight>
                  <a:srgbClr val="00FF00"/>
                </a:highlight>
              </a:rPr>
              <a:t>2. Ordne zu: Welche Inschriften findest du in der Moschee?</a:t>
            </a:r>
          </a:p>
        </p:txBody>
      </p:sp>
    </p:spTree>
    <p:extLst>
      <p:ext uri="{BB962C8B-B14F-4D97-AF65-F5344CB8AC3E}">
        <p14:creationId xmlns:p14="http://schemas.microsoft.com/office/powerpoint/2010/main" val="280238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Top Corners Rounded 6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585B36B-4EAC-452E-B266-65284B51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Ziel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4000" b="1" u="sng" dirty="0">
                <a:solidFill>
                  <a:srgbClr val="FFFFFF"/>
                </a:solidFill>
              </a:rPr>
              <a:t> </a:t>
            </a:r>
            <a:r>
              <a:rPr lang="en-US" sz="4000" b="1" u="sng" dirty="0" err="1">
                <a:solidFill>
                  <a:srgbClr val="FFFFFF"/>
                </a:solidFill>
              </a:rPr>
              <a:t>Zuordnung</a:t>
            </a:r>
            <a:br>
              <a:rPr lang="en-US" sz="4000" b="1" u="sng" dirty="0">
                <a:solidFill>
                  <a:srgbClr val="FFFFFF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Ordne nach 15 Minuten anhand deiner Ergebnisse begründet die Moschee einer Richtung zu:</a:t>
            </a:r>
            <a:br>
              <a:rPr lang="de-DE" sz="2400" dirty="0">
                <a:solidFill>
                  <a:schemeClr val="bg1"/>
                </a:solidFill>
              </a:rPr>
            </a:br>
            <a:endParaRPr lang="en-US" sz="2500" kern="1200" dirty="0">
              <a:solidFill>
                <a:schemeClr val="bg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1B1B7E-D432-4A9E-9A30-143ADED0866A}"/>
              </a:ext>
            </a:extLst>
          </p:cNvPr>
          <p:cNvSpPr/>
          <p:nvPr/>
        </p:nvSpPr>
        <p:spPr>
          <a:xfrm>
            <a:off x="916225" y="2059938"/>
            <a:ext cx="26240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/>
              <a:t>Untersucht die Inschriften</a:t>
            </a:r>
          </a:p>
          <a:p>
            <a:pPr algn="ctr"/>
            <a:r>
              <a:rPr lang="de-DE" dirty="0"/>
              <a:t>in der VR-Welt &amp;</a:t>
            </a:r>
          </a:p>
          <a:p>
            <a:pPr algn="ctr"/>
            <a:r>
              <a:rPr lang="de-DE" dirty="0"/>
              <a:t>notiert eure Ergebnisse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1265B3-8B9B-4864-9E2D-D798757DEB07}"/>
              </a:ext>
            </a:extLst>
          </p:cNvPr>
          <p:cNvSpPr/>
          <p:nvPr/>
        </p:nvSpPr>
        <p:spPr>
          <a:xfrm>
            <a:off x="3833405" y="3652853"/>
            <a:ext cx="2426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altLang="de-DE" dirty="0">
                <a:latin typeface="Arial" panose="020B0604020202020204" pitchFamily="34" charset="0"/>
              </a:rPr>
              <a:t>Recherchiert </a:t>
            </a:r>
          </a:p>
          <a:p>
            <a:pPr algn="ctr"/>
            <a:r>
              <a:rPr lang="de-DE" altLang="de-DE" dirty="0">
                <a:latin typeface="Arial" panose="020B0604020202020204" pitchFamily="34" charset="0"/>
              </a:rPr>
              <a:t>in diesem Rundgang:</a:t>
            </a:r>
          </a:p>
        </p:txBody>
      </p:sp>
      <p:sp>
        <p:nvSpPr>
          <p:cNvPr id="23" name="Legende: mit Pfeil nach unten 22">
            <a:extLst>
              <a:ext uri="{FF2B5EF4-FFF2-40B4-BE49-F238E27FC236}">
                <a16:creationId xmlns:a16="http://schemas.microsoft.com/office/drawing/2014/main" id="{8DE50435-17AE-4142-93CE-4B87B05DDFC5}"/>
              </a:ext>
            </a:extLst>
          </p:cNvPr>
          <p:cNvSpPr/>
          <p:nvPr/>
        </p:nvSpPr>
        <p:spPr>
          <a:xfrm>
            <a:off x="7911579" y="2957586"/>
            <a:ext cx="3890865" cy="149289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highlight>
                  <a:srgbClr val="FFFF00"/>
                </a:highlight>
              </a:rPr>
              <a:t>Klickt auf das Symbol</a:t>
            </a:r>
            <a:r>
              <a:rPr lang="de-DE" dirty="0">
                <a:highlight>
                  <a:srgbClr val="FFFF00"/>
                </a:highlight>
              </a:rPr>
              <a:t>, </a:t>
            </a:r>
            <a:br>
              <a:rPr lang="de-DE" dirty="0">
                <a:highlight>
                  <a:srgbClr val="FFFF00"/>
                </a:highlight>
              </a:rPr>
            </a:br>
            <a:r>
              <a:rPr lang="de-DE" dirty="0">
                <a:highlight>
                  <a:srgbClr val="FFFF00"/>
                </a:highlight>
              </a:rPr>
              <a:t>um den </a:t>
            </a:r>
            <a:r>
              <a:rPr lang="de-DE" dirty="0" err="1">
                <a:highlight>
                  <a:srgbClr val="FFFF00"/>
                </a:highlight>
              </a:rPr>
              <a:t>Timer</a:t>
            </a:r>
            <a:r>
              <a:rPr lang="de-DE" dirty="0">
                <a:highlight>
                  <a:srgbClr val="FFFF00"/>
                </a:highlight>
              </a:rPr>
              <a:t> zu stellen:</a:t>
            </a:r>
            <a:br>
              <a:rPr lang="de-DE" sz="1600" dirty="0">
                <a:solidFill>
                  <a:schemeClr val="bg1"/>
                </a:solidFill>
              </a:rPr>
            </a:br>
            <a:endParaRPr lang="de-DE" dirty="0"/>
          </a:p>
        </p:txBody>
      </p:sp>
      <p:pic>
        <p:nvPicPr>
          <p:cNvPr id="9" name="Grafik 8" descr="Ein Bild, das Objekt, Uhr enthält.&#10;&#10;Mit sehr hoher Zuverlässigkeit generierte Beschreibung">
            <a:hlinkClick r:id="rId2"/>
            <a:extLst>
              <a:ext uri="{FF2B5EF4-FFF2-40B4-BE49-F238E27FC236}">
                <a16:creationId xmlns:a16="http://schemas.microsoft.com/office/drawing/2014/main" id="{81A47425-3BCE-4008-8DA9-6D504536E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13" y="4268900"/>
            <a:ext cx="1399598" cy="1744387"/>
          </a:xfrm>
          <a:prstGeom prst="rect">
            <a:avLst/>
          </a:prstGeom>
        </p:spPr>
      </p:pic>
      <p:pic>
        <p:nvPicPr>
          <p:cNvPr id="12" name="Grafik 11" descr="Ein Bild, das Objekt enthält.&#10;&#10;Mit hoher Zuverlässigkeit generierte Beschreibung">
            <a:extLst>
              <a:ext uri="{FF2B5EF4-FFF2-40B4-BE49-F238E27FC236}">
                <a16:creationId xmlns:a16="http://schemas.microsoft.com/office/drawing/2014/main" id="{FF05E058-A295-4D67-BDE3-F9D52751D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66" y="818646"/>
            <a:ext cx="1155486" cy="1135626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4A0634BF-4DB8-4DCD-83B1-4564A45D26F6}"/>
              </a:ext>
            </a:extLst>
          </p:cNvPr>
          <p:cNvSpPr txBox="1"/>
          <p:nvPr/>
        </p:nvSpPr>
        <p:spPr>
          <a:xfrm>
            <a:off x="4078187" y="5419068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/>
              </a:rPr>
              <a:t>http://t1p.de/t1bt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289906-9714-438A-86FC-4858C2082A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18" y="1492711"/>
            <a:ext cx="1630680" cy="1600200"/>
          </a:xfrm>
          <a:prstGeom prst="rect">
            <a:avLst/>
          </a:prstGeom>
        </p:spPr>
      </p:pic>
      <p:pic>
        <p:nvPicPr>
          <p:cNvPr id="10" name="Grafik 9">
            <a:hlinkClick r:id="rId5"/>
            <a:extLst>
              <a:ext uri="{FF2B5EF4-FFF2-40B4-BE49-F238E27FC236}">
                <a16:creationId xmlns:a16="http://schemas.microsoft.com/office/drawing/2014/main" id="{ED41DD09-7098-421C-8ABD-7BC7E5BBA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189" y="4380059"/>
            <a:ext cx="1039009" cy="103900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5632840-FE94-47BE-93FE-154A29D47D2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24">
            <a:off x="10926066" y="9386"/>
            <a:ext cx="1391280" cy="9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1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: Top Corners Rounded 67">
            <a:extLst>
              <a:ext uri="{FF2B5EF4-FFF2-40B4-BE49-F238E27FC236}">
                <a16:creationId xmlns:a16="http://schemas.microsoft.com/office/drawing/2014/main" id="{B1E3044D-AD17-4052-A453-8AA654EFAB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797978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ound Single Corner Rectangle 24">
            <a:extLst>
              <a:ext uri="{FF2B5EF4-FFF2-40B4-BE49-F238E27FC236}">
                <a16:creationId xmlns:a16="http://schemas.microsoft.com/office/drawing/2014/main" id="{81289F98-975F-4EB2-9553-8E1A9946B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11284" y="635058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898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Round Single Corner Rectangle 22">
            <a:extLst>
              <a:ext uri="{FF2B5EF4-FFF2-40B4-BE49-F238E27FC236}">
                <a16:creationId xmlns:a16="http://schemas.microsoft.com/office/drawing/2014/main" id="{1F564BCF-97B6-4D86-94EE-DD1B587F2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7533" y="1300271"/>
            <a:ext cx="1992651" cy="1992652"/>
          </a:xfrm>
          <a:prstGeom prst="round1Rect">
            <a:avLst>
              <a:gd name="adj" fmla="val 11295"/>
            </a:avLst>
          </a:prstGeom>
          <a:solidFill>
            <a:srgbClr val="A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Round Single Corner Rectangle 23">
            <a:extLst>
              <a:ext uri="{FF2B5EF4-FFF2-40B4-BE49-F238E27FC236}">
                <a16:creationId xmlns:a16="http://schemas.microsoft.com/office/drawing/2014/main" id="{54600AC1-F146-4567-9C5E-A96D6D349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287904" y="3438135"/>
            <a:ext cx="2281244" cy="2281245"/>
          </a:xfrm>
          <a:prstGeom prst="round1Rect">
            <a:avLst>
              <a:gd name="adj" fmla="val 11295"/>
            </a:avLst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Round Single Corner Rectangle 25">
            <a:extLst>
              <a:ext uri="{FF2B5EF4-FFF2-40B4-BE49-F238E27FC236}">
                <a16:creationId xmlns:a16="http://schemas.microsoft.com/office/drawing/2014/main" id="{EBA7E638-205A-4579-864F-125BAC629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17533" y="3438135"/>
            <a:ext cx="2657864" cy="2657864"/>
          </a:xfrm>
          <a:prstGeom prst="round1Rect">
            <a:avLst>
              <a:gd name="adj" fmla="val 11295"/>
            </a:avLst>
          </a:prstGeom>
          <a:solidFill>
            <a:srgbClr val="FFFFFF"/>
          </a:solidFill>
          <a:ln w="5715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: Top Corners Rounded 77">
            <a:extLst>
              <a:ext uri="{FF2B5EF4-FFF2-40B4-BE49-F238E27FC236}">
                <a16:creationId xmlns:a16="http://schemas.microsoft.com/office/drawing/2014/main" id="{2854001E-6E9D-464A-9B65-A4012F7B3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52315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2C9802A-EFBD-41D4-894F-AFD985DBA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52907" y="2856601"/>
            <a:ext cx="1597456" cy="0"/>
          </a:xfrm>
          <a:prstGeom prst="line">
            <a:avLst/>
          </a:prstGeom>
          <a:ln w="50800"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585B36B-4EAC-452E-B266-65284B51C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388" y="975365"/>
            <a:ext cx="3847882" cy="1691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Seid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ihr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u="sng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bereit</a:t>
            </a:r>
            <a: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bg1"/>
              </a:solidFill>
            </a:endParaRPr>
          </a:p>
        </p:txBody>
      </p:sp>
      <p:sp>
        <p:nvSpPr>
          <p:cNvPr id="17" name="Legende: mit Pfeil nach unten 16">
            <a:extLst>
              <a:ext uri="{FF2B5EF4-FFF2-40B4-BE49-F238E27FC236}">
                <a16:creationId xmlns:a16="http://schemas.microsoft.com/office/drawing/2014/main" id="{49E60F04-3508-4638-BFF8-709E2D79D292}"/>
              </a:ext>
            </a:extLst>
          </p:cNvPr>
          <p:cNvSpPr/>
          <p:nvPr/>
        </p:nvSpPr>
        <p:spPr>
          <a:xfrm>
            <a:off x="7952907" y="2211137"/>
            <a:ext cx="3890865" cy="1492898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highlight>
                  <a:srgbClr val="FFFF00"/>
                </a:highlight>
              </a:rPr>
              <a:t>Klickt auf das Symbol</a:t>
            </a:r>
            <a:r>
              <a:rPr lang="de-DE" dirty="0">
                <a:highlight>
                  <a:srgbClr val="FFFF00"/>
                </a:highlight>
              </a:rPr>
              <a:t>, </a:t>
            </a:r>
            <a:br>
              <a:rPr lang="de-DE" dirty="0">
                <a:highlight>
                  <a:srgbClr val="FFFF00"/>
                </a:highlight>
              </a:rPr>
            </a:br>
            <a:r>
              <a:rPr lang="de-DE" dirty="0">
                <a:highlight>
                  <a:srgbClr val="FFFF00"/>
                </a:highlight>
              </a:rPr>
              <a:t>um zum Spiel zu gelangen:</a:t>
            </a:r>
            <a:br>
              <a:rPr lang="de-DE" sz="1600" dirty="0">
                <a:solidFill>
                  <a:schemeClr val="bg1"/>
                </a:solidFill>
              </a:rPr>
            </a:b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71B1B7E-D432-4A9E-9A30-143ADED0866A}"/>
              </a:ext>
            </a:extLst>
          </p:cNvPr>
          <p:cNvSpPr/>
          <p:nvPr/>
        </p:nvSpPr>
        <p:spPr>
          <a:xfrm>
            <a:off x="1178937" y="890294"/>
            <a:ext cx="212256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dirty="0" err="1"/>
              <a:t>Antwort</a:t>
            </a:r>
            <a:r>
              <a:rPr lang="en-US" sz="2300" dirty="0"/>
              <a:t>:</a:t>
            </a:r>
          </a:p>
          <a:p>
            <a:pPr algn="ctr"/>
            <a:endParaRPr lang="en-US" sz="2300" dirty="0"/>
          </a:p>
          <a:p>
            <a:pPr algn="ctr"/>
            <a:r>
              <a:rPr lang="en-US" sz="2300" dirty="0" err="1"/>
              <a:t>Ist</a:t>
            </a:r>
            <a:r>
              <a:rPr lang="en-US" sz="2300" dirty="0"/>
              <a:t> die Ulu </a:t>
            </a:r>
            <a:r>
              <a:rPr lang="en-US" sz="2300" dirty="0" err="1"/>
              <a:t>Camii</a:t>
            </a:r>
            <a:endParaRPr lang="en-US" sz="2300" dirty="0"/>
          </a:p>
          <a:p>
            <a:pPr algn="ctr"/>
            <a:r>
              <a:rPr lang="en-US" sz="2300" dirty="0"/>
              <a:t>SCHIITISCH</a:t>
            </a:r>
          </a:p>
          <a:p>
            <a:pPr algn="ctr"/>
            <a:r>
              <a:rPr lang="en-US" sz="2300" dirty="0" err="1"/>
              <a:t>oder</a:t>
            </a:r>
            <a:endParaRPr lang="en-US" sz="2300" dirty="0"/>
          </a:p>
          <a:p>
            <a:pPr algn="ctr"/>
            <a:r>
              <a:rPr lang="en-US" sz="2300" dirty="0"/>
              <a:t>SUNNITISCH?</a:t>
            </a:r>
            <a:endParaRPr lang="de-DE" sz="23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1265B3-8B9B-4864-9E2D-D798757DEB07}"/>
              </a:ext>
            </a:extLst>
          </p:cNvPr>
          <p:cNvSpPr/>
          <p:nvPr/>
        </p:nvSpPr>
        <p:spPr>
          <a:xfrm>
            <a:off x="3775075" y="3996538"/>
            <a:ext cx="242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Ordnet</a:t>
            </a:r>
            <a:r>
              <a:rPr lang="en-US" dirty="0"/>
              <a:t> </a:t>
            </a:r>
            <a:r>
              <a:rPr lang="en-US" b="1" dirty="0" err="1"/>
              <a:t>begründet</a:t>
            </a:r>
            <a:r>
              <a:rPr lang="en-US" b="1" dirty="0"/>
              <a:t> </a:t>
            </a:r>
          </a:p>
          <a:p>
            <a:pPr algn="ctr"/>
            <a:r>
              <a:rPr lang="en-US" dirty="0"/>
              <a:t>die </a:t>
            </a:r>
            <a:r>
              <a:rPr lang="en-US" dirty="0" err="1"/>
              <a:t>Inschriften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der </a:t>
            </a:r>
            <a:r>
              <a:rPr lang="en-US" dirty="0" err="1"/>
              <a:t>Moschee</a:t>
            </a:r>
            <a:r>
              <a:rPr lang="en-US" dirty="0"/>
              <a:t> </a:t>
            </a:r>
          </a:p>
          <a:p>
            <a:pPr algn="ctr"/>
            <a:r>
              <a:rPr lang="en-US" b="1" dirty="0" err="1"/>
              <a:t>zu</a:t>
            </a:r>
            <a:r>
              <a:rPr lang="en-US" dirty="0"/>
              <a:t>.</a:t>
            </a:r>
            <a:br>
              <a:rPr lang="en-US" dirty="0"/>
            </a:b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6E70C8-011F-47A8-9494-7ED51EFE8274}"/>
              </a:ext>
            </a:extLst>
          </p:cNvPr>
          <p:cNvSpPr txBox="1"/>
          <p:nvPr/>
        </p:nvSpPr>
        <p:spPr>
          <a:xfrm>
            <a:off x="8972968" y="5333482"/>
            <a:ext cx="197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/>
              </a:rPr>
              <a:t>http://t1p.de/4j75</a:t>
            </a:r>
            <a:endParaRPr lang="de-DE" dirty="0"/>
          </a:p>
        </p:txBody>
      </p:sp>
      <p:pic>
        <p:nvPicPr>
          <p:cNvPr id="7" name="Grafik 6" descr="Ein Bild, das ClipArt enthält.&#10;&#10;Mit hoher Zuverlässigkeit generierte Beschreibung">
            <a:hlinkClick r:id="rId3"/>
            <a:extLst>
              <a:ext uri="{FF2B5EF4-FFF2-40B4-BE49-F238E27FC236}">
                <a16:creationId xmlns:a16="http://schemas.microsoft.com/office/drawing/2014/main" id="{7326D964-DE7A-4E1D-B19A-E36F11D04A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530" y="3807095"/>
            <a:ext cx="1717915" cy="128677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A72F2A-C364-4DA5-BD44-34DBF830D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824" y="1384134"/>
            <a:ext cx="1828817" cy="183622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A3C123D-DF0A-4C22-B988-6644105ED4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224">
            <a:off x="10926066" y="9386"/>
            <a:ext cx="1391280" cy="9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51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418</Words>
  <Application>Microsoft Macintosh PowerPoint</Application>
  <PresentationFormat>Breitbild</PresentationFormat>
  <Paragraphs>85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Arial Nova Light</vt:lpstr>
      <vt:lpstr>Calibri</vt:lpstr>
      <vt:lpstr>Calibri Light</vt:lpstr>
      <vt:lpstr>Impact</vt:lpstr>
      <vt:lpstr>Wingdings</vt:lpstr>
      <vt:lpstr>Office</vt:lpstr>
      <vt:lpstr>Gotteshäuser</vt:lpstr>
      <vt:lpstr>Stunden-Fahrplan</vt:lpstr>
      <vt:lpstr>PowerPoint-Präsentation</vt:lpstr>
      <vt:lpstr>The Challenge  M1: Sortiere die Begriffe richtig zu!</vt:lpstr>
      <vt:lpstr>     Lösung </vt:lpstr>
      <vt:lpstr>Stunden-Fahrplan</vt:lpstr>
      <vt:lpstr>PowerPoint-Präsentation</vt:lpstr>
      <vt:lpstr> Ziel: Zuordnung Ordne nach 15 Minuten anhand deiner Ergebnisse begründet die Moschee einer Richtung zu: </vt:lpstr>
      <vt:lpstr> Seid ihr bereit?  </vt:lpstr>
      <vt:lpstr>    Lösung</vt:lpstr>
      <vt:lpstr>1. Was empfandet ihr als schwierig bei der Lösung dieser Aufgabe? Formuliert grundlegende Probleme 2. Beurteilt die Streitigkeiten zwischen Schiiten und Sunniten:  Was bedeuten die Nachfolgestreitigkeiten für die islamische Gemeinschaft?</vt:lpstr>
      <vt:lpstr>PowerPoint-Präsentation</vt:lpstr>
      <vt:lpstr>    Lösung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Gotteshäuser</dc:title>
  <dc:creator>Friederike Wenisch</dc:creator>
  <cp:lastModifiedBy>Johanna Catón</cp:lastModifiedBy>
  <cp:revision>7</cp:revision>
  <dcterms:created xsi:type="dcterms:W3CDTF">2018-08-22T07:19:12Z</dcterms:created>
  <dcterms:modified xsi:type="dcterms:W3CDTF">2023-02-22T09:28:12Z</dcterms:modified>
</cp:coreProperties>
</file>